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2" r:id="rId1"/>
    <p:sldMasterId id="2147483665" r:id="rId2"/>
  </p:sldMasterIdLst>
  <p:notesMasterIdLst>
    <p:notesMasterId r:id="rId16"/>
  </p:notesMasterIdLst>
  <p:handoutMasterIdLst>
    <p:handoutMasterId r:id="rId17"/>
  </p:handoutMasterIdLst>
  <p:sldIdLst>
    <p:sldId id="260" r:id="rId3"/>
    <p:sldId id="418" r:id="rId4"/>
    <p:sldId id="419" r:id="rId5"/>
    <p:sldId id="420" r:id="rId6"/>
    <p:sldId id="417" r:id="rId7"/>
    <p:sldId id="422" r:id="rId8"/>
    <p:sldId id="421" r:id="rId9"/>
    <p:sldId id="423" r:id="rId10"/>
    <p:sldId id="410" r:id="rId11"/>
    <p:sldId id="424" r:id="rId12"/>
    <p:sldId id="425" r:id="rId13"/>
    <p:sldId id="409" r:id="rId14"/>
    <p:sldId id="408" r:id="rId15"/>
  </p:sldIdLst>
  <p:sldSz cx="10058400" cy="7772400"/>
  <p:notesSz cx="7315200" cy="9601200"/>
  <p:defaultTextStyle>
    <a:defPPr>
      <a:defRPr lang="en-US"/>
    </a:defPPr>
    <a:lvl1pPr marL="0" algn="l" defTabSz="509412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1pPr>
    <a:lvl2pPr marL="509412" algn="l" defTabSz="509412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2pPr>
    <a:lvl3pPr marL="1018824" algn="l" defTabSz="509412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3pPr>
    <a:lvl4pPr marL="1528237" algn="l" defTabSz="509412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4pPr>
    <a:lvl5pPr marL="2037649" algn="l" defTabSz="509412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5pPr>
    <a:lvl6pPr marL="2547061" algn="l" defTabSz="509412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6pPr>
    <a:lvl7pPr marL="3056473" algn="l" defTabSz="509412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7pPr>
    <a:lvl8pPr marL="3565886" algn="l" defTabSz="509412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8pPr>
    <a:lvl9pPr marL="4075298" algn="l" defTabSz="509412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48">
          <p15:clr>
            <a:srgbClr val="A4A3A4"/>
          </p15:clr>
        </p15:guide>
        <p15:guide id="2" pos="316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BE2"/>
    <a:srgbClr val="E16B27"/>
    <a:srgbClr val="CE1B22"/>
    <a:srgbClr val="002060"/>
    <a:srgbClr val="38668F"/>
    <a:srgbClr val="E6E6E6"/>
    <a:srgbClr val="CCCCCC"/>
    <a:srgbClr val="A2A5AC"/>
    <a:srgbClr val="43667B"/>
    <a:srgbClr val="FBAF1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113" autoAdjust="0"/>
    <p:restoredTop sz="95342"/>
  </p:normalViewPr>
  <p:slideViewPr>
    <p:cSldViewPr snapToGrid="0" snapToObjects="1">
      <p:cViewPr varScale="1">
        <p:scale>
          <a:sx n="83" d="100"/>
          <a:sy n="83" d="100"/>
        </p:scale>
        <p:origin x="1238" y="72"/>
      </p:cViewPr>
      <p:guideLst>
        <p:guide orient="horz" pos="2448"/>
        <p:guide pos="3168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3" d="100"/>
          <a:sy n="83" d="100"/>
        </p:scale>
        <p:origin x="1458" y="78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ECE_handoutmaster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91" y="8873268"/>
            <a:ext cx="7315200" cy="741270"/>
          </a:xfrm>
          <a:prstGeom prst="rect">
            <a:avLst/>
          </a:prstGeom>
        </p:spPr>
      </p:pic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169920" cy="480060"/>
          </a:xfrm>
          <a:prstGeom prst="rect">
            <a:avLst/>
          </a:prstGeom>
        </p:spPr>
        <p:txBody>
          <a:bodyPr vert="horz" lIns="95564" tIns="47782" rIns="95564" bIns="47782" rtlCol="0"/>
          <a:lstStyle>
            <a:lvl1pPr algn="l">
              <a:defRPr sz="1300"/>
            </a:lvl1pPr>
          </a:lstStyle>
          <a:p>
            <a:endParaRPr lang="en-US" dirty="0">
              <a:solidFill>
                <a:srgbClr val="142958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9" y="0"/>
            <a:ext cx="3169920" cy="480060"/>
          </a:xfrm>
          <a:prstGeom prst="rect">
            <a:avLst/>
          </a:prstGeom>
        </p:spPr>
        <p:txBody>
          <a:bodyPr vert="horz" lIns="95564" tIns="47782" rIns="95564" bIns="47782" rtlCol="0"/>
          <a:lstStyle>
            <a:lvl1pPr algn="r">
              <a:defRPr sz="1300"/>
            </a:lvl1pPr>
          </a:lstStyle>
          <a:p>
            <a:fld id="{257356FF-FEF1-EF48-BD73-4B95B2E46E83}" type="datetimeFigureOut">
              <a:rPr lang="en-US" smtClean="0">
                <a:solidFill>
                  <a:srgbClr val="F16322"/>
                </a:solidFill>
              </a:rPr>
              <a:pPr/>
              <a:t>4/9/2019</a:t>
            </a:fld>
            <a:endParaRPr lang="en-US" dirty="0">
              <a:solidFill>
                <a:srgbClr val="F16322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908802" y="9334502"/>
            <a:ext cx="404707" cy="265034"/>
          </a:xfrm>
          <a:prstGeom prst="rect">
            <a:avLst/>
          </a:prstGeom>
        </p:spPr>
        <p:txBody>
          <a:bodyPr vert="horz" lIns="95564" tIns="47782" rIns="95564" bIns="47782" rtlCol="0" anchor="b"/>
          <a:lstStyle>
            <a:lvl1pPr algn="r">
              <a:defRPr sz="1300"/>
            </a:lvl1pPr>
          </a:lstStyle>
          <a:p>
            <a:fld id="{D3CEFB91-0E46-0049-83A0-416CE6334971}" type="slidenum">
              <a:rPr lang="en-US" smtClean="0">
                <a:solidFill>
                  <a:schemeClr val="bg1"/>
                </a:solidFill>
                <a:latin typeface="OfficinaSansITCStd Book"/>
                <a:cs typeface="OfficinaSansITCStd Book"/>
              </a:rPr>
              <a:pPr/>
              <a:t>‹#›</a:t>
            </a:fld>
            <a:endParaRPr lang="en-US" dirty="0">
              <a:solidFill>
                <a:schemeClr val="bg1"/>
              </a:solidFill>
              <a:latin typeface="OfficinaSansITCStd Book"/>
              <a:cs typeface="OfficinaSansITCStd Book"/>
            </a:endParaRPr>
          </a:p>
        </p:txBody>
      </p:sp>
    </p:spTree>
    <p:extLst>
      <p:ext uri="{BB962C8B-B14F-4D97-AF65-F5344CB8AC3E}">
        <p14:creationId xmlns:p14="http://schemas.microsoft.com/office/powerpoint/2010/main" val="200488137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169920" cy="480060"/>
          </a:xfrm>
          <a:prstGeom prst="rect">
            <a:avLst/>
          </a:prstGeom>
        </p:spPr>
        <p:txBody>
          <a:bodyPr vert="horz" lIns="95564" tIns="47782" rIns="95564" bIns="47782" rtlCol="0"/>
          <a:lstStyle>
            <a:lvl1pPr algn="l">
              <a:defRPr sz="1300">
                <a:solidFill>
                  <a:srgbClr val="142958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9" y="0"/>
            <a:ext cx="3169920" cy="480060"/>
          </a:xfrm>
          <a:prstGeom prst="rect">
            <a:avLst/>
          </a:prstGeom>
        </p:spPr>
        <p:txBody>
          <a:bodyPr vert="horz" lIns="95564" tIns="47782" rIns="95564" bIns="47782" rtlCol="0"/>
          <a:lstStyle>
            <a:lvl1pPr algn="r">
              <a:defRPr sz="1300">
                <a:solidFill>
                  <a:srgbClr val="F16322"/>
                </a:solidFill>
              </a:defRPr>
            </a:lvl1pPr>
          </a:lstStyle>
          <a:p>
            <a:fld id="{DBF7D493-8EEB-7E45-916B-5FBC49ABC710}" type="datetimeFigureOut">
              <a:rPr lang="en-US" smtClean="0"/>
              <a:pPr/>
              <a:t>4/9/2019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28738" y="719138"/>
            <a:ext cx="4657725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564" tIns="47782" rIns="95564" bIns="47782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1" y="4560571"/>
            <a:ext cx="5852160" cy="4320540"/>
          </a:xfrm>
          <a:prstGeom prst="rect">
            <a:avLst/>
          </a:prstGeom>
        </p:spPr>
        <p:txBody>
          <a:bodyPr vert="horz" lIns="95564" tIns="47782" rIns="95564" bIns="47782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7" descr="ECE_handoutmaster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91" y="8873268"/>
            <a:ext cx="7315200" cy="741270"/>
          </a:xfrm>
          <a:prstGeom prst="rect">
            <a:avLst/>
          </a:prstGeom>
        </p:spPr>
      </p:pic>
      <p:sp>
        <p:nvSpPr>
          <p:cNvPr id="9" name="Slide Number Placeholder 4"/>
          <p:cNvSpPr>
            <a:spLocks noGrp="1"/>
          </p:cNvSpPr>
          <p:nvPr>
            <p:ph type="sldNum" sz="quarter" idx="5"/>
          </p:nvPr>
        </p:nvSpPr>
        <p:spPr>
          <a:xfrm>
            <a:off x="6908802" y="9334502"/>
            <a:ext cx="404707" cy="265034"/>
          </a:xfrm>
          <a:prstGeom prst="rect">
            <a:avLst/>
          </a:prstGeom>
        </p:spPr>
        <p:txBody>
          <a:bodyPr vert="horz" lIns="95564" tIns="47782" rIns="95564" bIns="47782" rtlCol="0" anchor="b"/>
          <a:lstStyle>
            <a:lvl1pPr algn="r">
              <a:defRPr sz="1300"/>
            </a:lvl1pPr>
          </a:lstStyle>
          <a:p>
            <a:fld id="{D3CEFB91-0E46-0049-83A0-416CE6334971}" type="slidenum">
              <a:rPr lang="en-US" smtClean="0">
                <a:solidFill>
                  <a:schemeClr val="bg1"/>
                </a:solidFill>
                <a:latin typeface="OfficinaSansITCStd Book"/>
                <a:cs typeface="OfficinaSansITCStd Book"/>
              </a:rPr>
              <a:pPr/>
              <a:t>‹#›</a:t>
            </a:fld>
            <a:endParaRPr lang="en-US" dirty="0">
              <a:solidFill>
                <a:schemeClr val="bg1"/>
              </a:solidFill>
              <a:latin typeface="OfficinaSansITCStd Book"/>
              <a:cs typeface="OfficinaSansITCStd Book"/>
            </a:endParaRPr>
          </a:p>
        </p:txBody>
      </p:sp>
    </p:spTree>
    <p:extLst>
      <p:ext uri="{BB962C8B-B14F-4D97-AF65-F5344CB8AC3E}">
        <p14:creationId xmlns:p14="http://schemas.microsoft.com/office/powerpoint/2010/main" val="3356410833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509412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1pPr>
    <a:lvl2pPr marL="509412" algn="l" defTabSz="509412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2pPr>
    <a:lvl3pPr marL="1018824" algn="l" defTabSz="509412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3pPr>
    <a:lvl4pPr marL="1528237" algn="l" defTabSz="509412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4pPr>
    <a:lvl5pPr marL="2037649" algn="l" defTabSz="509412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5pPr>
    <a:lvl6pPr marL="2547061" algn="l" defTabSz="509412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3056473" algn="l" defTabSz="509412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565886" algn="l" defTabSz="509412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4075298" algn="l" defTabSz="509412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ECE Main Slide</a:t>
            </a:r>
          </a:p>
        </p:txBody>
      </p:sp>
    </p:spTree>
    <p:extLst>
      <p:ext uri="{BB962C8B-B14F-4D97-AF65-F5344CB8AC3E}">
        <p14:creationId xmlns:p14="http://schemas.microsoft.com/office/powerpoint/2010/main" val="21246325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04048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w/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444500" y="619125"/>
            <a:ext cx="4673600" cy="74295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4000" b="1" baseline="0">
                <a:solidFill>
                  <a:srgbClr val="142958"/>
                </a:solidFill>
                <a:latin typeface="Arial Narrow" panose="020B060602020203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ECE OVERVIEW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44500" y="1387191"/>
            <a:ext cx="4673600" cy="32731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700" baseline="0">
                <a:solidFill>
                  <a:srgbClr val="F16322"/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defRPr>
            </a:lvl1pPr>
          </a:lstStyle>
          <a:p>
            <a:pPr lvl="0"/>
            <a:r>
              <a:rPr lang="en-US" dirty="0"/>
              <a:t>Brad Petersen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444500" y="1620796"/>
            <a:ext cx="4673600" cy="250908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200" b="0" i="0" baseline="0">
                <a:solidFill>
                  <a:srgbClr val="F16322"/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defRPr>
            </a:lvl1pPr>
          </a:lstStyle>
          <a:p>
            <a:pPr lvl="0"/>
            <a:r>
              <a:rPr lang="en-US" dirty="0"/>
              <a:t>Director of Communications</a:t>
            </a:r>
          </a:p>
        </p:txBody>
      </p:sp>
      <p:pic>
        <p:nvPicPr>
          <p:cNvPr id="6" name="Picture 5" descr="Cover_BuildingCrop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323" y="2880073"/>
            <a:ext cx="10100798" cy="1501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4600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Slide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over_BuildingCrop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323" y="2880073"/>
            <a:ext cx="10100798" cy="1501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5923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ondary Slide w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444500" y="619125"/>
            <a:ext cx="4673600" cy="74295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4000" b="1" baseline="0">
                <a:solidFill>
                  <a:srgbClr val="142958"/>
                </a:solidFill>
                <a:latin typeface="Arial Narrow" panose="020B0606020202030204" pitchFamily="34" charset="0"/>
                <a:cs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TITLE OF SLIDE</a:t>
            </a:r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44500" y="1387191"/>
            <a:ext cx="4673600" cy="32731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700" baseline="0">
                <a:solidFill>
                  <a:srgbClr val="F16322"/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defRPr>
            </a:lvl1pPr>
          </a:lstStyle>
          <a:p>
            <a:pPr lvl="0"/>
            <a:r>
              <a:rPr lang="en-US" dirty="0"/>
              <a:t>Subtitle (If Needed)</a:t>
            </a:r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444500" y="2065296"/>
            <a:ext cx="9194800" cy="4602204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000" b="0" i="0" baseline="0">
                <a:solidFill>
                  <a:srgbClr val="002060"/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defRPr>
            </a:lvl1pPr>
          </a:lstStyle>
          <a:p>
            <a:pPr lvl="0"/>
            <a:r>
              <a:rPr lang="en-US" dirty="0"/>
              <a:t>Body Text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E601C83-198A-4725-9EF3-D1327A395BB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83400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ondary Slide w/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444500" y="619125"/>
            <a:ext cx="9245600" cy="74295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 b="1" baseline="0">
                <a:solidFill>
                  <a:srgbClr val="142958"/>
                </a:solidFill>
                <a:latin typeface="+mj-lt"/>
                <a:cs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TITLE OF SLIDE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444500" y="1625600"/>
            <a:ext cx="9245600" cy="4826000"/>
          </a:xfrm>
          <a:prstGeom prst="rect">
            <a:avLst/>
          </a:prstGeom>
        </p:spPr>
        <p:txBody>
          <a:bodyPr vert="horz"/>
          <a:lstStyle>
            <a:lvl1pPr marL="342900" indent="-342900">
              <a:buFont typeface="Wingdings" panose="05000000000000000000" pitchFamily="2" charset="2"/>
              <a:buChar char="§"/>
              <a:defRPr sz="2200" b="0" i="0">
                <a:solidFill>
                  <a:srgbClr val="002060"/>
                </a:solidFill>
                <a:latin typeface="+mn-lt"/>
                <a:ea typeface="Droid Sans" panose="020B0606030804020204" pitchFamily="34" charset="0"/>
                <a:cs typeface="Droid Sans" panose="020B0606030804020204" pitchFamily="34" charset="0"/>
              </a:defRPr>
            </a:lvl1pPr>
            <a:lvl2pPr marL="852312" indent="-342900">
              <a:buFont typeface="Wingdings" panose="05000000000000000000" pitchFamily="2" charset="2"/>
              <a:buChar char="§"/>
              <a:defRPr sz="2200" b="0" i="0">
                <a:solidFill>
                  <a:srgbClr val="002060"/>
                </a:solidFill>
                <a:latin typeface="+mn-lt"/>
                <a:ea typeface="Droid Sans" panose="020B0606030804020204" pitchFamily="34" charset="0"/>
                <a:cs typeface="Droid Sans" panose="020B0606030804020204" pitchFamily="34" charset="0"/>
              </a:defRPr>
            </a:lvl2pPr>
            <a:lvl3pPr marL="1361725" indent="-342900">
              <a:buFont typeface="Wingdings" panose="05000000000000000000" pitchFamily="2" charset="2"/>
              <a:buChar char="§"/>
              <a:defRPr sz="2200" b="0" i="0">
                <a:solidFill>
                  <a:srgbClr val="002060"/>
                </a:solidFill>
                <a:latin typeface="+mn-lt"/>
                <a:ea typeface="Droid Sans" panose="020B0606030804020204" pitchFamily="34" charset="0"/>
                <a:cs typeface="Droid Sans" panose="020B0606030804020204" pitchFamily="34" charset="0"/>
              </a:defRPr>
            </a:lvl3pPr>
            <a:lvl4pPr marL="1871137" indent="-342900">
              <a:buFont typeface="Wingdings" panose="05000000000000000000" pitchFamily="2" charset="2"/>
              <a:buChar char="§"/>
              <a:defRPr sz="2200" b="0" i="0">
                <a:solidFill>
                  <a:srgbClr val="002060"/>
                </a:solidFill>
                <a:latin typeface="+mn-lt"/>
                <a:ea typeface="Droid Sans" panose="020B0606030804020204" pitchFamily="34" charset="0"/>
                <a:cs typeface="Droid Sans" panose="020B0606030804020204" pitchFamily="34" charset="0"/>
              </a:defRPr>
            </a:lvl4pPr>
            <a:lvl5pPr marL="2380549" indent="-342900">
              <a:buFont typeface="Wingdings" panose="05000000000000000000" pitchFamily="2" charset="2"/>
              <a:buChar char="§"/>
              <a:defRPr sz="2200" b="0" i="0">
                <a:solidFill>
                  <a:srgbClr val="002060"/>
                </a:solidFill>
                <a:latin typeface="+mn-lt"/>
                <a:ea typeface="Droid Sans" panose="020B0606030804020204" pitchFamily="34" charset="0"/>
                <a:cs typeface="Droid Sans" panose="020B06060308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377463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ondary Slide w/Text &amp; Me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444500" y="619125"/>
            <a:ext cx="4673600" cy="74295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4000" b="1" baseline="0">
                <a:solidFill>
                  <a:srgbClr val="002060"/>
                </a:solidFill>
                <a:latin typeface="Arial Narrow" panose="020B0606020202030204" pitchFamily="34" charset="0"/>
                <a:cs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TITLE OF SLIDE</a:t>
            </a:r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44500" y="1387191"/>
            <a:ext cx="4673600" cy="32731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700" baseline="0">
                <a:solidFill>
                  <a:srgbClr val="F16322"/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defRPr>
            </a:lvl1pPr>
          </a:lstStyle>
          <a:p>
            <a:pPr lvl="0"/>
            <a:r>
              <a:rPr lang="en-US" dirty="0"/>
              <a:t>Subtitle (If Needed)</a:t>
            </a:r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444500" y="2065296"/>
            <a:ext cx="5956300" cy="4602204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400" b="0" i="0" baseline="0">
                <a:solidFill>
                  <a:srgbClr val="002060"/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defRPr>
            </a:lvl1pPr>
          </a:lstStyle>
          <a:p>
            <a:pPr lvl="0"/>
            <a:r>
              <a:rPr lang="en-US" dirty="0"/>
              <a:t>Body Text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 hasCustomPrompt="1"/>
          </p:nvPr>
        </p:nvSpPr>
        <p:spPr>
          <a:xfrm>
            <a:off x="6642100" y="2065296"/>
            <a:ext cx="2962448" cy="4602204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aseline="0"/>
            </a:lvl1pPr>
          </a:lstStyle>
          <a:p>
            <a:pPr lvl="0"/>
            <a:r>
              <a:rPr lang="en-US" dirty="0"/>
              <a:t>Click proper below image </a:t>
            </a:r>
          </a:p>
          <a:p>
            <a:pPr lvl="0"/>
            <a:r>
              <a:rPr lang="en-US" dirty="0"/>
              <a:t>to insert media</a:t>
            </a:r>
          </a:p>
        </p:txBody>
      </p:sp>
    </p:spTree>
    <p:extLst>
      <p:ext uri="{BB962C8B-B14F-4D97-AF65-F5344CB8AC3E}">
        <p14:creationId xmlns:p14="http://schemas.microsoft.com/office/powerpoint/2010/main" val="35316663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ondary Slide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653220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jpeg"/><Relationship Id="rId5" Type="http://schemas.openxmlformats.org/officeDocument/2006/relationships/image" Target="../media/image2.emf"/><Relationship Id="rId4" Type="http://schemas.openxmlformats.org/officeDocument/2006/relationships/image" Target="../media/image1.emf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emf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aster_bluesidebar.eps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7400"/>
            <a:ext cx="101600" cy="1041400"/>
          </a:xfrm>
          <a:prstGeom prst="rect">
            <a:avLst/>
          </a:prstGeom>
        </p:spPr>
      </p:pic>
      <p:pic>
        <p:nvPicPr>
          <p:cNvPr id="5" name="Picture 4" descr="master_bottom2.eps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19600"/>
            <a:ext cx="10058400" cy="3352800"/>
          </a:xfrm>
          <a:prstGeom prst="rect">
            <a:avLst/>
          </a:prstGeom>
        </p:spPr>
      </p:pic>
      <p:pic>
        <p:nvPicPr>
          <p:cNvPr id="6" name="Picture 5" descr="Cover_BuildingCrop.jpg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323" y="2880073"/>
            <a:ext cx="10100798" cy="1501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756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7" r:id="rId2"/>
  </p:sldLayoutIdLst>
  <p:hf hdr="0" ftr="0" dt="0"/>
  <p:txStyles>
    <p:titleStyle>
      <a:lvl1pPr algn="ctr" defTabSz="509412" rtl="0" eaLnBrk="1" latinLnBrk="0" hangingPunct="1">
        <a:spcBef>
          <a:spcPct val="0"/>
        </a:spcBef>
        <a:buNone/>
        <a:defRPr sz="4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82059" indent="-382059" algn="l" defTabSz="509412" rtl="0" eaLnBrk="1" latinLnBrk="0" hangingPunct="1">
        <a:spcBef>
          <a:spcPct val="20000"/>
        </a:spcBef>
        <a:buFont typeface="Arial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827795" indent="-318383" algn="l" defTabSz="509412" rtl="0" eaLnBrk="1" latinLnBrk="0" hangingPunct="1">
        <a:spcBef>
          <a:spcPct val="20000"/>
        </a:spcBef>
        <a:buFont typeface="Arial"/>
        <a:buChar char="–"/>
        <a:defRPr sz="3100" kern="1200">
          <a:solidFill>
            <a:schemeClr val="tx1"/>
          </a:solidFill>
          <a:latin typeface="+mn-lt"/>
          <a:ea typeface="+mn-ea"/>
          <a:cs typeface="+mn-cs"/>
        </a:defRPr>
      </a:lvl2pPr>
      <a:lvl3pPr marL="1273531" indent="-254706" algn="l" defTabSz="509412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1782943" indent="-254706" algn="l" defTabSz="509412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292355" indent="-254706" algn="l" defTabSz="509412" rtl="0" eaLnBrk="1" latinLnBrk="0" hangingPunct="1">
        <a:spcBef>
          <a:spcPct val="20000"/>
        </a:spcBef>
        <a:buFont typeface="Arial"/>
        <a:buChar char="»"/>
        <a:defRPr sz="2200" kern="1200">
          <a:solidFill>
            <a:schemeClr val="tx1"/>
          </a:solidFill>
          <a:latin typeface="+mn-lt"/>
          <a:ea typeface="+mn-ea"/>
          <a:cs typeface="+mn-cs"/>
        </a:defRPr>
      </a:lvl5pPr>
      <a:lvl6pPr marL="2801767" indent="-254706" algn="l" defTabSz="509412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311180" indent="-254706" algn="l" defTabSz="509412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820592" indent="-254706" algn="l" defTabSz="509412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330004" indent="-254706" algn="l" defTabSz="509412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094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9412" algn="l" defTabSz="5094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18824" algn="l" defTabSz="5094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28237" algn="l" defTabSz="5094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37649" algn="l" defTabSz="5094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47061" algn="l" defTabSz="5094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56473" algn="l" defTabSz="5094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565886" algn="l" defTabSz="5094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075298" algn="l" defTabSz="5094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nd_bottom.eps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985000"/>
            <a:ext cx="10058400" cy="8001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7739063" y="6696075"/>
            <a:ext cx="2262187" cy="4143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601C83-198A-4725-9EF3-D1327A395B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3280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66" r:id="rId2"/>
    <p:sldLayoutId id="2147483669" r:id="rId3"/>
    <p:sldLayoutId id="2147483668" r:id="rId4"/>
  </p:sldLayoutIdLst>
  <p:hf hdr="0" ftr="0" dt="0"/>
  <p:txStyles>
    <p:titleStyle>
      <a:lvl1pPr algn="ctr" defTabSz="509412" rtl="0" eaLnBrk="1" latinLnBrk="0" hangingPunct="1">
        <a:spcBef>
          <a:spcPct val="0"/>
        </a:spcBef>
        <a:buNone/>
        <a:defRPr sz="4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82059" indent="-382059" algn="l" defTabSz="509412" rtl="0" eaLnBrk="1" latinLnBrk="0" hangingPunct="1">
        <a:spcBef>
          <a:spcPct val="20000"/>
        </a:spcBef>
        <a:buFont typeface="Arial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827795" indent="-318383" algn="l" defTabSz="509412" rtl="0" eaLnBrk="1" latinLnBrk="0" hangingPunct="1">
        <a:spcBef>
          <a:spcPct val="20000"/>
        </a:spcBef>
        <a:buFont typeface="Arial"/>
        <a:buChar char="–"/>
        <a:defRPr sz="3100" kern="1200">
          <a:solidFill>
            <a:schemeClr val="tx1"/>
          </a:solidFill>
          <a:latin typeface="+mn-lt"/>
          <a:ea typeface="+mn-ea"/>
          <a:cs typeface="+mn-cs"/>
        </a:defRPr>
      </a:lvl2pPr>
      <a:lvl3pPr marL="1273531" indent="-254706" algn="l" defTabSz="509412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1782943" indent="-254706" algn="l" defTabSz="509412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292355" indent="-254706" algn="l" defTabSz="509412" rtl="0" eaLnBrk="1" latinLnBrk="0" hangingPunct="1">
        <a:spcBef>
          <a:spcPct val="20000"/>
        </a:spcBef>
        <a:buFont typeface="Arial"/>
        <a:buChar char="»"/>
        <a:defRPr sz="2200" kern="1200">
          <a:solidFill>
            <a:schemeClr val="tx1"/>
          </a:solidFill>
          <a:latin typeface="+mn-lt"/>
          <a:ea typeface="+mn-ea"/>
          <a:cs typeface="+mn-cs"/>
        </a:defRPr>
      </a:lvl5pPr>
      <a:lvl6pPr marL="2801767" indent="-254706" algn="l" defTabSz="509412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311180" indent="-254706" algn="l" defTabSz="509412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820592" indent="-254706" algn="l" defTabSz="509412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330004" indent="-254706" algn="l" defTabSz="509412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094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9412" algn="l" defTabSz="5094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18824" algn="l" defTabSz="5094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28237" algn="l" defTabSz="5094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37649" algn="l" defTabSz="5094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47061" algn="l" defTabSz="5094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56473" algn="l" defTabSz="5094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565886" algn="l" defTabSz="5094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075298" algn="l" defTabSz="5094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tiff"/><Relationship Id="rId4" Type="http://schemas.openxmlformats.org/officeDocument/2006/relationships/hyperlink" Target="http://visualgo.net/list.html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 txBox="1">
            <a:spLocks/>
          </p:cNvSpPr>
          <p:nvPr/>
        </p:nvSpPr>
        <p:spPr>
          <a:xfrm>
            <a:off x="444499" y="619125"/>
            <a:ext cx="9156701" cy="742950"/>
          </a:xfrm>
          <a:prstGeom prst="rect">
            <a:avLst/>
          </a:prstGeom>
        </p:spPr>
        <p:txBody>
          <a:bodyPr vert="horz"/>
          <a:lstStyle>
            <a:lvl1pPr marL="0" indent="0" algn="l" defTabSz="509412" rtl="0" eaLnBrk="1" latinLnBrk="0" hangingPunct="1">
              <a:spcBef>
                <a:spcPct val="20000"/>
              </a:spcBef>
              <a:buFont typeface="Arial"/>
              <a:buNone/>
              <a:defRPr sz="4000" kern="1200" baseline="0">
                <a:solidFill>
                  <a:srgbClr val="142958"/>
                </a:solidFill>
                <a:latin typeface="Vinyl OT Regular"/>
                <a:ea typeface="+mn-ea"/>
                <a:cs typeface="Vinyl OT Regular"/>
              </a:defRPr>
            </a:lvl1pPr>
            <a:lvl2pPr marL="827795" indent="-318383" algn="l" defTabSz="509412" rtl="0" eaLnBrk="1" latinLnBrk="0" hangingPunct="1">
              <a:spcBef>
                <a:spcPct val="20000"/>
              </a:spcBef>
              <a:buFont typeface="Arial"/>
              <a:buChar char="–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3531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82943" indent="-254706" algn="l" defTabSz="509412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92355" indent="-254706" algn="l" defTabSz="509412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01767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11180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20592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30004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b="1" dirty="0">
                <a:latin typeface="+mj-lt"/>
                <a:cs typeface="Arial Narrow"/>
              </a:rPr>
              <a:t>ECE 220 Computer Systems &amp; Programming</a:t>
            </a:r>
          </a:p>
        </p:txBody>
      </p:sp>
      <p:sp>
        <p:nvSpPr>
          <p:cNvPr id="9" name="Text Placeholder 4"/>
          <p:cNvSpPr txBox="1">
            <a:spLocks/>
          </p:cNvSpPr>
          <p:nvPr/>
        </p:nvSpPr>
        <p:spPr>
          <a:xfrm>
            <a:off x="444500" y="1303623"/>
            <a:ext cx="4673600" cy="327310"/>
          </a:xfrm>
          <a:prstGeom prst="rect">
            <a:avLst/>
          </a:prstGeom>
        </p:spPr>
        <p:txBody>
          <a:bodyPr vert="horz"/>
          <a:lstStyle>
            <a:lvl1pPr marL="0" indent="0" algn="l" defTabSz="509412" rtl="0" eaLnBrk="1" latinLnBrk="0" hangingPunct="1">
              <a:spcBef>
                <a:spcPct val="20000"/>
              </a:spcBef>
              <a:buFont typeface="Arial"/>
              <a:buNone/>
              <a:defRPr sz="1700" kern="1200" baseline="0">
                <a:solidFill>
                  <a:srgbClr val="F16322"/>
                </a:solidFill>
                <a:latin typeface="OfficinaSansITCStd Bold"/>
                <a:ea typeface="+mn-ea"/>
                <a:cs typeface="OfficinaSansITCStd Bold"/>
              </a:defRPr>
            </a:lvl1pPr>
            <a:lvl2pPr marL="827795" indent="-318383" algn="l" defTabSz="509412" rtl="0" eaLnBrk="1" latinLnBrk="0" hangingPunct="1">
              <a:spcBef>
                <a:spcPct val="20000"/>
              </a:spcBef>
              <a:buFont typeface="Arial"/>
              <a:buChar char="–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3531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82943" indent="-254706" algn="l" defTabSz="509412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92355" indent="-254706" algn="l" defTabSz="509412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01767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11180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20592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30004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b="1" dirty="0">
              <a:latin typeface="Droid Sans Pro"/>
              <a:cs typeface="Droid Sans Pro"/>
            </a:endParaRPr>
          </a:p>
        </p:txBody>
      </p:sp>
      <p:sp>
        <p:nvSpPr>
          <p:cNvPr id="10" name="Text Placeholder 7"/>
          <p:cNvSpPr txBox="1">
            <a:spLocks/>
          </p:cNvSpPr>
          <p:nvPr/>
        </p:nvSpPr>
        <p:spPr>
          <a:xfrm>
            <a:off x="444500" y="1471914"/>
            <a:ext cx="9017000" cy="359835"/>
          </a:xfrm>
          <a:prstGeom prst="rect">
            <a:avLst/>
          </a:prstGeom>
        </p:spPr>
        <p:txBody>
          <a:bodyPr vert="horz"/>
          <a:lstStyle>
            <a:lvl1pPr marL="0" indent="0" algn="l" defTabSz="509412" rtl="0" eaLnBrk="1" latinLnBrk="0" hangingPunct="1">
              <a:spcBef>
                <a:spcPct val="20000"/>
              </a:spcBef>
              <a:buFont typeface="Arial"/>
              <a:buNone/>
              <a:defRPr sz="1200" b="0" i="0" kern="1200" baseline="0">
                <a:solidFill>
                  <a:srgbClr val="F16322"/>
                </a:solidFill>
                <a:latin typeface="OfficinaSansITCStd Book"/>
                <a:ea typeface="+mn-ea"/>
                <a:cs typeface="OfficinaSansITCStd Book"/>
              </a:defRPr>
            </a:lvl1pPr>
            <a:lvl2pPr marL="827795" indent="-318383" algn="l" defTabSz="509412" rtl="0" eaLnBrk="1" latinLnBrk="0" hangingPunct="1">
              <a:spcBef>
                <a:spcPct val="20000"/>
              </a:spcBef>
              <a:buFont typeface="Arial"/>
              <a:buChar char="–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3531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82943" indent="-254706" algn="l" defTabSz="509412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92355" indent="-254706" algn="l" defTabSz="509412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01767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11180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20592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30004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b="1" dirty="0">
              <a:latin typeface="+mn-lt"/>
            </a:endParaRPr>
          </a:p>
          <a:p>
            <a:r>
              <a:rPr lang="en-US" sz="2400" b="1" dirty="0">
                <a:latin typeface="+mn-lt"/>
              </a:rPr>
              <a:t>Lecture 20 – Problem Solving with Linked List</a:t>
            </a:r>
          </a:p>
        </p:txBody>
      </p:sp>
      <p:pic>
        <p:nvPicPr>
          <p:cNvPr id="5" name="Picture 4" descr="Cover_BuildingCrop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323" y="2880073"/>
            <a:ext cx="10100798" cy="1501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9481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89DF758-B9FA-4757-9679-B14AD130598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248514"/>
            <a:ext cx="1902691" cy="1663413"/>
          </a:xfrm>
        </p:spPr>
        <p:txBody>
          <a:bodyPr/>
          <a:lstStyle/>
          <a:p>
            <a:r>
              <a:rPr lang="en-US" dirty="0" err="1"/>
              <a:t>Linklist</a:t>
            </a:r>
            <a:r>
              <a:rPr lang="en-US" dirty="0"/>
              <a:t> </a:t>
            </a:r>
            <a:r>
              <a:rPr lang="en-US" sz="2400" dirty="0"/>
              <a:t>Sorting Algorithm – </a:t>
            </a:r>
            <a:r>
              <a:rPr lang="en-US" sz="2400" dirty="0">
                <a:solidFill>
                  <a:srgbClr val="FF0000"/>
                </a:solidFill>
              </a:rPr>
              <a:t>Bubble Sort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98E5F1-CC6C-40CE-812E-7217371510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750" y="23812"/>
            <a:ext cx="8248650" cy="772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4789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FB8B190-745F-46CB-9482-B1E4AB50F5C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Result from Bubble Sort Algorithm: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DA1F62-AFD5-47F8-9C57-931EA9D8CE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7312" y="1795608"/>
            <a:ext cx="7343775" cy="386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4849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Doubly linked list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000" b="1" dirty="0" err="1">
                <a:latin typeface="Courier" charset="0"/>
                <a:ea typeface="Courier" charset="0"/>
                <a:cs typeface="Courier" charset="0"/>
              </a:rPr>
              <a:t>typedef</a:t>
            </a:r>
            <a:r>
              <a:rPr lang="en-US" sz="2000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000" b="1" dirty="0" err="1">
                <a:latin typeface="Courier" charset="0"/>
                <a:ea typeface="Courier" charset="0"/>
                <a:cs typeface="Courier" charset="0"/>
              </a:rPr>
              <a:t>struct</a:t>
            </a:r>
            <a:r>
              <a:rPr lang="en-US" sz="2000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000" b="1" dirty="0" err="1">
                <a:latin typeface="Courier" charset="0"/>
                <a:ea typeface="Courier" charset="0"/>
                <a:cs typeface="Courier" charset="0"/>
              </a:rPr>
              <a:t>studentStruct</a:t>
            </a:r>
            <a:r>
              <a:rPr lang="en-US" sz="2000" b="1" dirty="0">
                <a:latin typeface="Courier" charset="0"/>
                <a:ea typeface="Courier" charset="0"/>
                <a:cs typeface="Courier" charset="0"/>
              </a:rPr>
              <a:t> Record;</a:t>
            </a:r>
          </a:p>
          <a:p>
            <a:pPr marL="0" indent="0">
              <a:buNone/>
            </a:pPr>
            <a:r>
              <a:rPr lang="en-US" sz="2000" b="1" dirty="0" err="1">
                <a:latin typeface="Courier" charset="0"/>
                <a:ea typeface="Courier" charset="0"/>
                <a:cs typeface="Courier" charset="0"/>
              </a:rPr>
              <a:t>struct</a:t>
            </a:r>
            <a:r>
              <a:rPr lang="en-US" sz="2000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000" b="1" dirty="0" err="1">
                <a:latin typeface="Courier" charset="0"/>
                <a:ea typeface="Courier" charset="0"/>
                <a:cs typeface="Courier" charset="0"/>
              </a:rPr>
              <a:t>studentStruct</a:t>
            </a:r>
            <a:endParaRPr lang="en-US" sz="2000" b="1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2000" b="1" dirty="0">
                <a:latin typeface="Courier" charset="0"/>
                <a:ea typeface="Courier" charset="0"/>
                <a:cs typeface="Courier" charset="0"/>
              </a:rPr>
              <a:t>{</a:t>
            </a:r>
          </a:p>
          <a:p>
            <a:pPr marL="0" indent="0">
              <a:buNone/>
            </a:pPr>
            <a:r>
              <a:rPr lang="en-US" sz="2000" b="1" dirty="0">
                <a:latin typeface="Courier" charset="0"/>
                <a:ea typeface="Courier" charset="0"/>
                <a:cs typeface="Courier" charset="0"/>
              </a:rPr>
              <a:t>	char Name[100];</a:t>
            </a:r>
          </a:p>
          <a:p>
            <a:pPr marL="0" indent="0">
              <a:buNone/>
            </a:pPr>
            <a:r>
              <a:rPr lang="en-US" sz="2000" b="1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000" b="1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000" b="1" dirty="0">
                <a:latin typeface="Courier" charset="0"/>
                <a:ea typeface="Courier" charset="0"/>
                <a:cs typeface="Courier" charset="0"/>
              </a:rPr>
              <a:t> UIN;</a:t>
            </a:r>
          </a:p>
          <a:p>
            <a:pPr marL="0" indent="0">
              <a:buNone/>
            </a:pPr>
            <a:r>
              <a:rPr lang="en-US" sz="2000" b="1" dirty="0">
                <a:latin typeface="Courier" charset="0"/>
                <a:ea typeface="Courier" charset="0"/>
                <a:cs typeface="Courier" charset="0"/>
              </a:rPr>
              <a:t>	float GPA;</a:t>
            </a:r>
          </a:p>
          <a:p>
            <a:pPr marL="0" indent="0">
              <a:buNone/>
            </a:pPr>
            <a:r>
              <a:rPr lang="en-US" sz="2000" b="1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	Record *</a:t>
            </a:r>
            <a:r>
              <a:rPr lang="en-US" sz="2000" b="1" dirty="0" err="1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prev</a:t>
            </a:r>
            <a:r>
              <a:rPr lang="en-US" sz="2000" b="1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pPr marL="0" indent="0">
              <a:buNone/>
            </a:pPr>
            <a:r>
              <a:rPr lang="en-US" sz="2000" b="1" dirty="0">
                <a:latin typeface="Courier" charset="0"/>
                <a:ea typeface="Courier" charset="0"/>
                <a:cs typeface="Courier" charset="0"/>
              </a:rPr>
              <a:t>	Record *next;</a:t>
            </a:r>
          </a:p>
          <a:p>
            <a:pPr marL="0" indent="0">
              <a:buNone/>
            </a:pPr>
            <a:r>
              <a:rPr lang="en-US" sz="2000" b="1" dirty="0">
                <a:latin typeface="Courier" charset="0"/>
                <a:ea typeface="Courier" charset="0"/>
                <a:cs typeface="Courier" charset="0"/>
              </a:rPr>
              <a:t>};</a:t>
            </a:r>
          </a:p>
          <a:p>
            <a:pPr marL="0" indent="0">
              <a:buNone/>
            </a:pPr>
            <a:endParaRPr lang="en-US" sz="2000" dirty="0"/>
          </a:p>
        </p:txBody>
      </p:sp>
      <p:grpSp>
        <p:nvGrpSpPr>
          <p:cNvPr id="20" name="Group 19"/>
          <p:cNvGrpSpPr/>
          <p:nvPr/>
        </p:nvGrpSpPr>
        <p:grpSpPr>
          <a:xfrm>
            <a:off x="1825325" y="5012335"/>
            <a:ext cx="6285362" cy="1746425"/>
            <a:chOff x="1257286" y="4596696"/>
            <a:chExt cx="6285362" cy="1746425"/>
          </a:xfrm>
        </p:grpSpPr>
        <p:sp>
          <p:nvSpPr>
            <p:cNvPr id="5" name="AutoShape 4"/>
            <p:cNvSpPr>
              <a:spLocks noChangeArrowheads="1"/>
            </p:cNvSpPr>
            <p:nvPr/>
          </p:nvSpPr>
          <p:spPr bwMode="auto">
            <a:xfrm>
              <a:off x="2787381" y="5245841"/>
              <a:ext cx="895548" cy="335831"/>
            </a:xfrm>
            <a:prstGeom prst="roundRect">
              <a:avLst>
                <a:gd name="adj" fmla="val 33681"/>
              </a:avLst>
            </a:prstGeom>
            <a:solidFill>
              <a:srgbClr val="FF9900">
                <a:alpha val="50000"/>
              </a:srgbClr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en-US" sz="2000" dirty="0"/>
                <a:t>Node 0</a:t>
              </a:r>
            </a:p>
          </p:txBody>
        </p:sp>
        <p:sp>
          <p:nvSpPr>
            <p:cNvPr id="6" name="AutoShape 5"/>
            <p:cNvSpPr>
              <a:spLocks noChangeArrowheads="1"/>
            </p:cNvSpPr>
            <p:nvPr/>
          </p:nvSpPr>
          <p:spPr bwMode="auto">
            <a:xfrm>
              <a:off x="4298618" y="5245841"/>
              <a:ext cx="895548" cy="335831"/>
            </a:xfrm>
            <a:prstGeom prst="roundRect">
              <a:avLst>
                <a:gd name="adj" fmla="val 33681"/>
              </a:avLst>
            </a:prstGeom>
            <a:solidFill>
              <a:srgbClr val="FF9900">
                <a:alpha val="50000"/>
              </a:srgbClr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en-US" sz="2000"/>
                <a:t>Node 1</a:t>
              </a:r>
            </a:p>
          </p:txBody>
        </p:sp>
        <p:sp>
          <p:nvSpPr>
            <p:cNvPr id="7" name="AutoShape 6"/>
            <p:cNvSpPr>
              <a:spLocks noChangeArrowheads="1"/>
            </p:cNvSpPr>
            <p:nvPr/>
          </p:nvSpPr>
          <p:spPr bwMode="auto">
            <a:xfrm>
              <a:off x="5809856" y="5245841"/>
              <a:ext cx="895548" cy="335831"/>
            </a:xfrm>
            <a:prstGeom prst="roundRect">
              <a:avLst>
                <a:gd name="adj" fmla="val 33681"/>
              </a:avLst>
            </a:prstGeom>
            <a:solidFill>
              <a:srgbClr val="FF9900">
                <a:alpha val="50000"/>
              </a:srgbClr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en-US" sz="2000" dirty="0"/>
                <a:t>Node 2</a:t>
              </a:r>
            </a:p>
          </p:txBody>
        </p:sp>
        <p:cxnSp>
          <p:nvCxnSpPr>
            <p:cNvPr id="8" name="AutoShape 8"/>
            <p:cNvCxnSpPr>
              <a:cxnSpLocks noChangeShapeType="1"/>
            </p:cNvCxnSpPr>
            <p:nvPr/>
          </p:nvCxnSpPr>
          <p:spPr bwMode="auto">
            <a:xfrm>
              <a:off x="3693424" y="5344483"/>
              <a:ext cx="594700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9" name="AutoShape 9"/>
            <p:cNvCxnSpPr>
              <a:cxnSpLocks noChangeShapeType="1"/>
            </p:cNvCxnSpPr>
            <p:nvPr/>
          </p:nvCxnSpPr>
          <p:spPr bwMode="auto">
            <a:xfrm>
              <a:off x="5204662" y="5344483"/>
              <a:ext cx="594700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0" name="Text Box 11"/>
            <p:cNvSpPr txBox="1">
              <a:spLocks noChangeArrowheads="1"/>
            </p:cNvSpPr>
            <p:nvPr/>
          </p:nvSpPr>
          <p:spPr bwMode="auto">
            <a:xfrm>
              <a:off x="6929291" y="6051601"/>
              <a:ext cx="613357" cy="2915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altLang="en-US" sz="2000"/>
                <a:t>NULL</a:t>
              </a:r>
            </a:p>
          </p:txBody>
        </p:sp>
        <p:cxnSp>
          <p:nvCxnSpPr>
            <p:cNvPr id="11" name="AutoShape 17"/>
            <p:cNvCxnSpPr>
              <a:cxnSpLocks noChangeShapeType="1"/>
            </p:cNvCxnSpPr>
            <p:nvPr/>
          </p:nvCxnSpPr>
          <p:spPr bwMode="auto">
            <a:xfrm>
              <a:off x="6715899" y="5413756"/>
              <a:ext cx="520071" cy="637845"/>
            </a:xfrm>
            <a:prstGeom prst="curvedConnector2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12" name="Curved Connector 11"/>
            <p:cNvCxnSpPr/>
            <p:nvPr/>
          </p:nvCxnSpPr>
          <p:spPr>
            <a:xfrm>
              <a:off x="2117483" y="4904509"/>
              <a:ext cx="625722" cy="497052"/>
            </a:xfrm>
            <a:prstGeom prst="curvedConnector3">
              <a:avLst>
                <a:gd name="adj1" fmla="val 36715"/>
              </a:avLst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1257286" y="4596696"/>
              <a:ext cx="105295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Head Pointer</a:t>
              </a:r>
            </a:p>
          </p:txBody>
        </p:sp>
        <p:cxnSp>
          <p:nvCxnSpPr>
            <p:cNvPr id="15" name="Curved Connector 14"/>
            <p:cNvCxnSpPr/>
            <p:nvPr/>
          </p:nvCxnSpPr>
          <p:spPr>
            <a:xfrm rot="10800000" flipV="1">
              <a:off x="2269887" y="5500252"/>
              <a:ext cx="501026" cy="471054"/>
            </a:xfrm>
            <a:prstGeom prst="curvedConnector3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6" name="Text Box 11"/>
            <p:cNvSpPr txBox="1">
              <a:spLocks noChangeArrowheads="1"/>
            </p:cNvSpPr>
            <p:nvPr/>
          </p:nvSpPr>
          <p:spPr bwMode="auto">
            <a:xfrm>
              <a:off x="1692846" y="5851837"/>
              <a:ext cx="613357" cy="2915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altLang="en-US" sz="2000"/>
                <a:t>NULL</a:t>
              </a:r>
            </a:p>
          </p:txBody>
        </p:sp>
        <p:cxnSp>
          <p:nvCxnSpPr>
            <p:cNvPr id="18" name="Straight Arrow Connector 17"/>
            <p:cNvCxnSpPr/>
            <p:nvPr/>
          </p:nvCxnSpPr>
          <p:spPr>
            <a:xfrm flipH="1">
              <a:off x="3682929" y="5496886"/>
              <a:ext cx="61568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 flipH="1">
              <a:off x="5194166" y="5496886"/>
              <a:ext cx="61568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1" name="TextBox 20"/>
          <p:cNvSpPr txBox="1"/>
          <p:nvPr/>
        </p:nvSpPr>
        <p:spPr>
          <a:xfrm>
            <a:off x="9647865" y="6614044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916633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7930" y="3557847"/>
            <a:ext cx="3348924" cy="14630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5423" y="5489609"/>
            <a:ext cx="4071431" cy="1463040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44500" y="314323"/>
            <a:ext cx="9245600" cy="742950"/>
          </a:xfrm>
        </p:spPr>
        <p:txBody>
          <a:bodyPr/>
          <a:lstStyle/>
          <a:p>
            <a:r>
              <a:rPr lang="en-US" dirty="0"/>
              <a:t>Implement abstract data types using linked list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sz="2400" b="1" dirty="0"/>
              <a:t>Stack</a:t>
            </a:r>
          </a:p>
          <a:p>
            <a:endParaRPr lang="en-US" sz="2400" b="1" dirty="0"/>
          </a:p>
          <a:p>
            <a:endParaRPr lang="en-US" sz="2400" b="1" dirty="0"/>
          </a:p>
          <a:p>
            <a:endParaRPr lang="en-US" sz="2400" b="1" dirty="0"/>
          </a:p>
          <a:p>
            <a:endParaRPr lang="en-US" sz="2400" b="1" dirty="0"/>
          </a:p>
          <a:p>
            <a:r>
              <a:rPr lang="en-US" sz="2400" b="1" dirty="0"/>
              <a:t>Queue</a:t>
            </a:r>
          </a:p>
          <a:p>
            <a:endParaRPr lang="en-US" sz="2400" b="1" dirty="0"/>
          </a:p>
          <a:p>
            <a:endParaRPr lang="en-US" sz="1600" b="1" dirty="0"/>
          </a:p>
          <a:p>
            <a:r>
              <a:rPr lang="en-US" sz="2400" b="1" dirty="0" err="1"/>
              <a:t>Deque</a:t>
            </a:r>
            <a:r>
              <a:rPr lang="en-US" sz="2400" b="1" dirty="0"/>
              <a:t> (“Deck”, double-ended queue)</a:t>
            </a:r>
          </a:p>
          <a:p>
            <a:endParaRPr lang="en-US" dirty="0"/>
          </a:p>
          <a:p>
            <a:pPr marL="0" indent="0">
              <a:buNone/>
            </a:pPr>
            <a:endParaRPr lang="en-US" b="1" dirty="0">
              <a:hlinkClick r:id="rId4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647865" y="6614044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27930" y="1057273"/>
            <a:ext cx="3353976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574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B1BFD1-B7D1-431E-A5A8-5B9071FA41A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4500" y="295853"/>
            <a:ext cx="9245600" cy="742950"/>
          </a:xfrm>
        </p:spPr>
        <p:txBody>
          <a:bodyPr/>
          <a:lstStyle/>
          <a:p>
            <a:r>
              <a:rPr lang="en-US" dirty="0"/>
              <a:t>Review: </a:t>
            </a:r>
            <a:r>
              <a:rPr lang="en-US" dirty="0" err="1"/>
              <a:t>Linklist</a:t>
            </a:r>
            <a:r>
              <a:rPr lang="en-US" dirty="0"/>
              <a:t> and  its runtime stack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39806A-9A66-4D0E-B490-9C220FF6B9A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61375" y="1112692"/>
            <a:ext cx="4062845" cy="2221636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typedef struct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person_node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 Person;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struct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person_node</a:t>
            </a: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    char name[20];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    Person *next;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};</a:t>
            </a:r>
          </a:p>
          <a:p>
            <a:pPr marL="0" indent="0">
              <a:buNone/>
            </a:pPr>
            <a:r>
              <a:rPr lang="en-US" sz="1800" dirty="0"/>
              <a:t> 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2400" b="1" dirty="0">
                <a:solidFill>
                  <a:srgbClr val="004BE2"/>
                </a:solidFill>
              </a:rPr>
              <a:t>int main()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4BE2"/>
                </a:solidFill>
              </a:rPr>
              <a:t>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4BE2"/>
                </a:solidFill>
              </a:rPr>
              <a:t>    Person *</a:t>
            </a:r>
            <a:r>
              <a:rPr lang="en-US" sz="2400" dirty="0" err="1">
                <a:solidFill>
                  <a:srgbClr val="004BE2"/>
                </a:solidFill>
              </a:rPr>
              <a:t>theList</a:t>
            </a:r>
            <a:r>
              <a:rPr lang="en-US" sz="2400" dirty="0">
                <a:solidFill>
                  <a:srgbClr val="004BE2"/>
                </a:solidFill>
              </a:rPr>
              <a:t> = NULL;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4BE2"/>
                </a:solidFill>
              </a:rPr>
              <a:t>    </a:t>
            </a:r>
            <a:r>
              <a:rPr lang="en-US" sz="2400" dirty="0" err="1">
                <a:solidFill>
                  <a:srgbClr val="004BE2"/>
                </a:solidFill>
              </a:rPr>
              <a:t>AddPerson</a:t>
            </a:r>
            <a:r>
              <a:rPr lang="en-US" sz="2400" dirty="0">
                <a:solidFill>
                  <a:srgbClr val="004BE2"/>
                </a:solidFill>
              </a:rPr>
              <a:t>(&amp;</a:t>
            </a:r>
            <a:r>
              <a:rPr lang="en-US" sz="2400" dirty="0" err="1">
                <a:solidFill>
                  <a:srgbClr val="004BE2"/>
                </a:solidFill>
              </a:rPr>
              <a:t>theList</a:t>
            </a:r>
            <a:r>
              <a:rPr lang="en-US" sz="2400" dirty="0">
                <a:solidFill>
                  <a:srgbClr val="004BE2"/>
                </a:solidFill>
              </a:rPr>
              <a:t>, “Bob");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4BE2"/>
                </a:solidFill>
              </a:rPr>
              <a:t>    </a:t>
            </a:r>
            <a:r>
              <a:rPr lang="en-US" sz="2400" dirty="0" err="1">
                <a:solidFill>
                  <a:srgbClr val="004BE2"/>
                </a:solidFill>
              </a:rPr>
              <a:t>AddPerson</a:t>
            </a:r>
            <a:r>
              <a:rPr lang="en-US" sz="2400" dirty="0">
                <a:solidFill>
                  <a:srgbClr val="004BE2"/>
                </a:solidFill>
              </a:rPr>
              <a:t>(&amp;</a:t>
            </a:r>
            <a:r>
              <a:rPr lang="en-US" sz="2400" dirty="0" err="1">
                <a:solidFill>
                  <a:srgbClr val="004BE2"/>
                </a:solidFill>
              </a:rPr>
              <a:t>theList</a:t>
            </a:r>
            <a:r>
              <a:rPr lang="en-US" sz="2400" dirty="0">
                <a:solidFill>
                  <a:srgbClr val="004BE2"/>
                </a:solidFill>
              </a:rPr>
              <a:t>, "Bill");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4BE2"/>
                </a:solidFill>
              </a:rPr>
              <a:t>}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E4CDCA-27B1-495E-85A2-82043EC0D85D}"/>
              </a:ext>
            </a:extLst>
          </p:cNvPr>
          <p:cNvSpPr txBox="1"/>
          <p:nvPr/>
        </p:nvSpPr>
        <p:spPr>
          <a:xfrm>
            <a:off x="4507344" y="1112691"/>
            <a:ext cx="5310911" cy="532453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/* add to the linked list */</a:t>
            </a:r>
          </a:p>
          <a:p>
            <a:r>
              <a:rPr lang="en-US" b="1" dirty="0"/>
              <a:t>int </a:t>
            </a:r>
            <a:r>
              <a:rPr lang="en-US" b="1" dirty="0" err="1"/>
              <a:t>AddPerson</a:t>
            </a:r>
            <a:r>
              <a:rPr lang="en-US" b="1" dirty="0"/>
              <a:t>(Person **</a:t>
            </a:r>
            <a:r>
              <a:rPr lang="en-US" b="1" dirty="0" err="1"/>
              <a:t>ourList</a:t>
            </a:r>
            <a:r>
              <a:rPr lang="en-US" b="1" dirty="0"/>
              <a:t>, char name[])</a:t>
            </a:r>
          </a:p>
          <a:p>
            <a:r>
              <a:rPr lang="en-US" b="1" dirty="0"/>
              <a:t>{</a:t>
            </a:r>
          </a:p>
          <a:p>
            <a:r>
              <a:rPr lang="en-US" b="1" dirty="0"/>
              <a:t>    Person *</a:t>
            </a:r>
            <a:r>
              <a:rPr lang="en-US" b="1" dirty="0" err="1"/>
              <a:t>newPerson</a:t>
            </a:r>
            <a:r>
              <a:rPr lang="en-US" b="1" dirty="0"/>
              <a:t> = NULL;               </a:t>
            </a:r>
          </a:p>
          <a:p>
            <a:r>
              <a:rPr lang="en-US" b="1" dirty="0"/>
              <a:t>    </a:t>
            </a:r>
          </a:p>
          <a:p>
            <a:r>
              <a:rPr lang="en-US" b="1" dirty="0"/>
              <a:t>    </a:t>
            </a:r>
            <a:r>
              <a:rPr lang="en-US" b="1" dirty="0" err="1"/>
              <a:t>newPerson</a:t>
            </a:r>
            <a:r>
              <a:rPr lang="en-US" b="1" dirty="0"/>
              <a:t> = (Person *)malloc(</a:t>
            </a:r>
            <a:r>
              <a:rPr lang="en-US" b="1" dirty="0" err="1"/>
              <a:t>sizeof</a:t>
            </a:r>
            <a:r>
              <a:rPr lang="en-US" b="1" dirty="0"/>
              <a:t>(Person));</a:t>
            </a:r>
          </a:p>
          <a:p>
            <a:r>
              <a:rPr lang="en-US" b="1" dirty="0"/>
              <a:t>    if (</a:t>
            </a:r>
            <a:r>
              <a:rPr lang="en-US" b="1" dirty="0" err="1"/>
              <a:t>newPerson</a:t>
            </a:r>
            <a:r>
              <a:rPr lang="en-US" b="1" dirty="0"/>
              <a:t> == NULL)               </a:t>
            </a:r>
          </a:p>
          <a:p>
            <a:r>
              <a:rPr lang="en-US" b="1" dirty="0"/>
              <a:t>        return 0;</a:t>
            </a:r>
          </a:p>
          <a:p>
            <a:r>
              <a:rPr lang="en-US" b="1" dirty="0"/>
              <a:t>    </a:t>
            </a:r>
          </a:p>
          <a:p>
            <a:r>
              <a:rPr lang="en-US" b="1" dirty="0"/>
              <a:t>    </a:t>
            </a:r>
            <a:r>
              <a:rPr lang="en-US" b="1" dirty="0" err="1"/>
              <a:t>strcpy</a:t>
            </a:r>
            <a:r>
              <a:rPr lang="en-US" b="1" dirty="0"/>
              <a:t>(</a:t>
            </a:r>
            <a:r>
              <a:rPr lang="en-US" b="1" dirty="0" err="1"/>
              <a:t>newPerson</a:t>
            </a:r>
            <a:r>
              <a:rPr lang="en-US" b="1" dirty="0"/>
              <a:t>-&gt;name, name);</a:t>
            </a:r>
          </a:p>
          <a:p>
            <a:r>
              <a:rPr lang="en-US" b="1" dirty="0"/>
              <a:t>    </a:t>
            </a:r>
            <a:r>
              <a:rPr lang="en-US" b="1" dirty="0" err="1"/>
              <a:t>newPerson</a:t>
            </a:r>
            <a:r>
              <a:rPr lang="en-US" b="1" dirty="0"/>
              <a:t>-&gt;next = *</a:t>
            </a:r>
            <a:r>
              <a:rPr lang="en-US" b="1" dirty="0" err="1"/>
              <a:t>ourList</a:t>
            </a:r>
            <a:r>
              <a:rPr lang="en-US" b="1" dirty="0"/>
              <a:t>;</a:t>
            </a:r>
          </a:p>
          <a:p>
            <a:r>
              <a:rPr lang="en-US" b="1" dirty="0"/>
              <a:t>    </a:t>
            </a:r>
          </a:p>
          <a:p>
            <a:r>
              <a:rPr lang="en-US" b="1" dirty="0"/>
              <a:t>    *</a:t>
            </a:r>
            <a:r>
              <a:rPr lang="en-US" b="1" dirty="0" err="1"/>
              <a:t>ourList</a:t>
            </a:r>
            <a:r>
              <a:rPr lang="en-US" b="1" dirty="0"/>
              <a:t> = </a:t>
            </a:r>
            <a:r>
              <a:rPr lang="en-US" b="1" dirty="0" err="1"/>
              <a:t>newPerson</a:t>
            </a:r>
            <a:r>
              <a:rPr lang="en-US" b="1" dirty="0"/>
              <a:t>;</a:t>
            </a:r>
          </a:p>
          <a:p>
            <a:r>
              <a:rPr lang="en-US" b="1" dirty="0"/>
              <a:t>    </a:t>
            </a:r>
          </a:p>
          <a:p>
            <a:r>
              <a:rPr lang="en-US" b="1" dirty="0"/>
              <a:t>    return 1;</a:t>
            </a:r>
          </a:p>
          <a:p>
            <a:r>
              <a:rPr lang="en-US" b="1" dirty="0"/>
              <a:t>}</a:t>
            </a:r>
          </a:p>
          <a:p>
            <a:endParaRPr lang="en-US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583E3C9-3209-415A-ACE2-491DDA2EA0B8}"/>
              </a:ext>
            </a:extLst>
          </p:cNvPr>
          <p:cNvCxnSpPr/>
          <p:nvPr/>
        </p:nvCxnSpPr>
        <p:spPr>
          <a:xfrm flipH="1">
            <a:off x="453736" y="5329382"/>
            <a:ext cx="24822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799D8BE-16FB-447E-B12F-03C6025FB1F5}"/>
              </a:ext>
            </a:extLst>
          </p:cNvPr>
          <p:cNvCxnSpPr/>
          <p:nvPr/>
        </p:nvCxnSpPr>
        <p:spPr>
          <a:xfrm flipH="1">
            <a:off x="453736" y="5795819"/>
            <a:ext cx="24822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Oval 8" descr="1">
            <a:extLst>
              <a:ext uri="{FF2B5EF4-FFF2-40B4-BE49-F238E27FC236}">
                <a16:creationId xmlns:a16="http://schemas.microsoft.com/office/drawing/2014/main" id="{C90254BC-E862-4AF4-95D9-69CBD341CB79}"/>
              </a:ext>
            </a:extLst>
          </p:cNvPr>
          <p:cNvSpPr/>
          <p:nvPr/>
        </p:nvSpPr>
        <p:spPr>
          <a:xfrm>
            <a:off x="83127" y="5144657"/>
            <a:ext cx="370609" cy="37868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2" name="Oval 11" descr="1">
            <a:extLst>
              <a:ext uri="{FF2B5EF4-FFF2-40B4-BE49-F238E27FC236}">
                <a16:creationId xmlns:a16="http://schemas.microsoft.com/office/drawing/2014/main" id="{A2805D52-CEB2-4368-B7B0-43F0A5EA3E5D}"/>
              </a:ext>
            </a:extLst>
          </p:cNvPr>
          <p:cNvSpPr/>
          <p:nvPr/>
        </p:nvSpPr>
        <p:spPr>
          <a:xfrm>
            <a:off x="83127" y="5606478"/>
            <a:ext cx="370609" cy="37868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2FA7512-AB82-4564-BD7E-998964C2DA95}"/>
              </a:ext>
            </a:extLst>
          </p:cNvPr>
          <p:cNvCxnSpPr/>
          <p:nvPr/>
        </p:nvCxnSpPr>
        <p:spPr>
          <a:xfrm>
            <a:off x="8294255" y="2223510"/>
            <a:ext cx="48952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406E13F0-8968-4658-8BA9-DD3F4EC18CA4}"/>
              </a:ext>
            </a:extLst>
          </p:cNvPr>
          <p:cNvSpPr/>
          <p:nvPr/>
        </p:nvSpPr>
        <p:spPr>
          <a:xfrm>
            <a:off x="8783782" y="2041236"/>
            <a:ext cx="581891" cy="39716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9B5E6A6-F654-4A2B-9753-E10508CBFA97}"/>
              </a:ext>
            </a:extLst>
          </p:cNvPr>
          <p:cNvCxnSpPr/>
          <p:nvPr/>
        </p:nvCxnSpPr>
        <p:spPr>
          <a:xfrm>
            <a:off x="8294255" y="3456855"/>
            <a:ext cx="48952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D97F38C6-99E0-4122-BABF-DAF5946C5321}"/>
              </a:ext>
            </a:extLst>
          </p:cNvPr>
          <p:cNvSpPr/>
          <p:nvPr/>
        </p:nvSpPr>
        <p:spPr>
          <a:xfrm>
            <a:off x="8783782" y="3274581"/>
            <a:ext cx="581891" cy="39716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7FB0D45-4C86-42AD-8CA9-900947953A9E}"/>
              </a:ext>
            </a:extLst>
          </p:cNvPr>
          <p:cNvCxnSpPr/>
          <p:nvPr/>
        </p:nvCxnSpPr>
        <p:spPr>
          <a:xfrm>
            <a:off x="8294255" y="4690200"/>
            <a:ext cx="48952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22EF64A4-08B7-4D17-B29F-E6B1EC8C2B85}"/>
              </a:ext>
            </a:extLst>
          </p:cNvPr>
          <p:cNvSpPr/>
          <p:nvPr/>
        </p:nvSpPr>
        <p:spPr>
          <a:xfrm>
            <a:off x="8783782" y="4507926"/>
            <a:ext cx="581891" cy="39716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270233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2" grpId="0" animBg="1"/>
      <p:bldP spid="14" grpId="0" animBg="1"/>
      <p:bldP spid="17" grpId="0" animBg="1"/>
      <p:bldP spid="1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33" y="398251"/>
            <a:ext cx="9986211" cy="661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8479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r="3516"/>
          <a:stretch/>
        </p:blipFill>
        <p:spPr>
          <a:xfrm>
            <a:off x="73584" y="285417"/>
            <a:ext cx="9888578" cy="6599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38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D99DA40-10DF-FB4A-AE67-77C3A8E6A67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Stack data types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88B179-1C61-B440-8152-35EDDEF591D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44500" y="1362075"/>
            <a:ext cx="9245600" cy="5089525"/>
          </a:xfrm>
        </p:spPr>
        <p:txBody>
          <a:bodyPr/>
          <a:lstStyle/>
          <a:p>
            <a:pPr marL="0" indent="0">
              <a:buNone/>
            </a:pPr>
            <a:r>
              <a:rPr lang="en-US" sz="2000" b="1" dirty="0"/>
              <a:t>Stack</a:t>
            </a:r>
          </a:p>
          <a:p>
            <a:r>
              <a:rPr lang="en-US" sz="2000" dirty="0"/>
              <a:t>First item in is the last item out - _______________</a:t>
            </a:r>
          </a:p>
          <a:p>
            <a:r>
              <a:rPr lang="en-US" sz="2000" dirty="0"/>
              <a:t>Two operations for data movement: ___________ &amp; ___________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Stack can be implemented as a linked list in which </a:t>
            </a:r>
          </a:p>
          <a:p>
            <a:pPr marL="0" indent="0">
              <a:buNone/>
            </a:pPr>
            <a:r>
              <a:rPr lang="en-US" sz="2000" dirty="0"/>
              <a:t>adding and removing elements occurs at the top of the list</a:t>
            </a:r>
          </a:p>
          <a:p>
            <a:pPr marL="0" indent="0">
              <a:buNone/>
            </a:pPr>
            <a:r>
              <a:rPr lang="en-US" sz="2000" dirty="0"/>
              <a:t> (LIFO)</a:t>
            </a:r>
          </a:p>
          <a:p>
            <a:pPr marL="0" indent="0">
              <a:buNone/>
            </a:pPr>
            <a:r>
              <a:rPr lang="en-US" sz="2000" dirty="0"/>
              <a:t>Functions to add and remove elements from a stack:</a:t>
            </a:r>
          </a:p>
          <a:p>
            <a:pPr marL="0" indent="0">
              <a:buNone/>
            </a:pPr>
            <a:r>
              <a:rPr lang="en-US" sz="2000" dirty="0"/>
              <a:t>push and pop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82354C-6E3C-3642-8352-D4B6C227B3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382" y="2504757"/>
            <a:ext cx="4321596" cy="164592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7A98D07-1168-724B-A7A2-C0AECAF11C10}"/>
              </a:ext>
            </a:extLst>
          </p:cNvPr>
          <p:cNvSpPr txBox="1"/>
          <p:nvPr/>
        </p:nvSpPr>
        <p:spPr>
          <a:xfrm>
            <a:off x="9647865" y="6614044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10F671F-E5BA-4538-B5BB-2F8F91271B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0883" y="4328044"/>
            <a:ext cx="3353976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334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CE42178-AA2C-4D22-B6C2-D58148DA128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4500" y="332797"/>
            <a:ext cx="9245600" cy="742950"/>
          </a:xfrm>
        </p:spPr>
        <p:txBody>
          <a:bodyPr/>
          <a:lstStyle/>
          <a:p>
            <a:r>
              <a:rPr lang="en-US" dirty="0"/>
              <a:t>Stack (code)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39C5E5-1349-4B55-B939-730E4738A2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236" y="1228436"/>
            <a:ext cx="7343775" cy="6400800"/>
          </a:xfrm>
          <a:prstGeom prst="rect">
            <a:avLst/>
          </a:prstGeom>
        </p:spPr>
      </p:pic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8199D8D9-0501-4B0A-BAC0-BF44C8EDB732}"/>
              </a:ext>
            </a:extLst>
          </p:cNvPr>
          <p:cNvSpPr txBox="1">
            <a:spLocks/>
          </p:cNvSpPr>
          <p:nvPr/>
        </p:nvSpPr>
        <p:spPr>
          <a:xfrm>
            <a:off x="444500" y="1209964"/>
            <a:ext cx="9245600" cy="4826000"/>
          </a:xfrm>
          <a:prstGeom prst="rect">
            <a:avLst/>
          </a:prstGeom>
        </p:spPr>
        <p:txBody>
          <a:bodyPr vert="horz"/>
          <a:lstStyle>
            <a:lvl1pPr marL="342900" indent="-342900" algn="l" defTabSz="509412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200" b="0" i="0" kern="1200">
                <a:solidFill>
                  <a:srgbClr val="002060"/>
                </a:solidFill>
                <a:latin typeface="+mn-lt"/>
                <a:ea typeface="Droid Sans" panose="020B0606030804020204" pitchFamily="34" charset="0"/>
                <a:cs typeface="Droid Sans" panose="020B0606030804020204" pitchFamily="34" charset="0"/>
              </a:defRPr>
            </a:lvl1pPr>
            <a:lvl2pPr marL="852312" indent="-342900" algn="l" defTabSz="509412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200" b="0" i="0" kern="1200">
                <a:solidFill>
                  <a:srgbClr val="002060"/>
                </a:solidFill>
                <a:latin typeface="+mn-lt"/>
                <a:ea typeface="Droid Sans" panose="020B0606030804020204" pitchFamily="34" charset="0"/>
                <a:cs typeface="Droid Sans" panose="020B0606030804020204" pitchFamily="34" charset="0"/>
              </a:defRPr>
            </a:lvl2pPr>
            <a:lvl3pPr marL="1361725" indent="-342900" algn="l" defTabSz="509412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200" b="0" i="0" kern="1200">
                <a:solidFill>
                  <a:srgbClr val="002060"/>
                </a:solidFill>
                <a:latin typeface="+mn-lt"/>
                <a:ea typeface="Droid Sans" panose="020B0606030804020204" pitchFamily="34" charset="0"/>
                <a:cs typeface="Droid Sans" panose="020B0606030804020204" pitchFamily="34" charset="0"/>
              </a:defRPr>
            </a:lvl3pPr>
            <a:lvl4pPr marL="1871137" indent="-342900" algn="l" defTabSz="509412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200" b="0" i="0" kern="1200">
                <a:solidFill>
                  <a:srgbClr val="002060"/>
                </a:solidFill>
                <a:latin typeface="+mn-lt"/>
                <a:ea typeface="Droid Sans" panose="020B0606030804020204" pitchFamily="34" charset="0"/>
                <a:cs typeface="Droid Sans" panose="020B0606030804020204" pitchFamily="34" charset="0"/>
              </a:defRPr>
            </a:lvl4pPr>
            <a:lvl5pPr marL="2380549" indent="-342900" algn="l" defTabSz="509412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200" b="0" i="0" kern="1200">
                <a:solidFill>
                  <a:srgbClr val="002060"/>
                </a:solidFill>
                <a:latin typeface="+mn-lt"/>
                <a:ea typeface="Droid Sans" panose="020B0606030804020204" pitchFamily="34" charset="0"/>
                <a:cs typeface="Droid Sans" panose="020B0606030804020204" pitchFamily="34" charset="0"/>
              </a:defRPr>
            </a:lvl5pPr>
            <a:lvl6pPr marL="2801767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11180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20592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30004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3B9ECE-FF34-485C-80C9-87C1A4EA30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2725" y="5353339"/>
            <a:ext cx="7305675" cy="2381250"/>
          </a:xfrm>
          <a:prstGeom prst="rect">
            <a:avLst/>
          </a:prstGeom>
          <a:ln w="19050" cmpd="sng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2139766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D99DA40-10DF-FB4A-AE67-77C3A8E6A67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4500" y="471205"/>
            <a:ext cx="9245600" cy="742950"/>
          </a:xfrm>
        </p:spPr>
        <p:txBody>
          <a:bodyPr/>
          <a:lstStyle/>
          <a:p>
            <a:r>
              <a:rPr lang="en-US" dirty="0"/>
              <a:t>Queue data types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88B179-1C61-B440-8152-35EDDEF591D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44500" y="1214155"/>
            <a:ext cx="9245600" cy="5799999"/>
          </a:xfrm>
        </p:spPr>
        <p:txBody>
          <a:bodyPr/>
          <a:lstStyle/>
          <a:p>
            <a:pPr marL="0" indent="0">
              <a:buNone/>
            </a:pPr>
            <a:r>
              <a:rPr lang="en-US" sz="2000" b="1" dirty="0"/>
              <a:t>Queue</a:t>
            </a:r>
          </a:p>
          <a:p>
            <a:r>
              <a:rPr lang="en-US" sz="2000" dirty="0"/>
              <a:t>First item in is the first item out - _______________</a:t>
            </a:r>
          </a:p>
          <a:p>
            <a:r>
              <a:rPr lang="en-US" sz="2000" dirty="0"/>
              <a:t>Two operations for data movement: ___________ &amp; ___________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1200" b="1" dirty="0"/>
          </a:p>
          <a:p>
            <a:pPr marL="0" indent="0">
              <a:buNone/>
            </a:pPr>
            <a:r>
              <a:rPr lang="en-US" sz="2000" b="1" dirty="0"/>
              <a:t>Queue is a linked list in which adding a new element </a:t>
            </a:r>
          </a:p>
          <a:p>
            <a:pPr marL="0" indent="0">
              <a:buNone/>
            </a:pPr>
            <a:r>
              <a:rPr lang="en-US" sz="2000" b="1" dirty="0"/>
              <a:t>occurs at the end of the list and removing an</a:t>
            </a:r>
          </a:p>
          <a:p>
            <a:pPr marL="0" indent="0">
              <a:buNone/>
            </a:pPr>
            <a:r>
              <a:rPr lang="en-US" sz="2000" b="1" dirty="0"/>
              <a:t>element occurs at the start of the list.</a:t>
            </a:r>
          </a:p>
          <a:p>
            <a:pPr marL="0" indent="0">
              <a:buNone/>
            </a:pPr>
            <a:r>
              <a:rPr lang="en-US" sz="2000" b="1" dirty="0"/>
              <a:t>Functions to add and remove elements:</a:t>
            </a:r>
          </a:p>
          <a:p>
            <a:pPr marL="0" indent="0">
              <a:buNone/>
            </a:pPr>
            <a:r>
              <a:rPr lang="en-US" sz="2000" b="1" dirty="0"/>
              <a:t>enqueue and dequeue</a:t>
            </a:r>
          </a:p>
          <a:p>
            <a:pPr marL="0" indent="0">
              <a:buNone/>
            </a:pPr>
            <a:endParaRPr lang="en-US" sz="2000" b="1" dirty="0"/>
          </a:p>
          <a:p>
            <a:pPr marL="0" indent="0">
              <a:buNone/>
            </a:pPr>
            <a:endParaRPr lang="en-US" sz="2000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8219EF8-64F0-AB4A-B454-286B527983DE}"/>
              </a:ext>
            </a:extLst>
          </p:cNvPr>
          <p:cNvGrpSpPr>
            <a:grpSpLocks noChangeAspect="1"/>
          </p:cNvGrpSpPr>
          <p:nvPr/>
        </p:nvGrpSpPr>
        <p:grpSpPr>
          <a:xfrm>
            <a:off x="988992" y="2604792"/>
            <a:ext cx="4040208" cy="1371600"/>
            <a:chOff x="838198" y="3918855"/>
            <a:chExt cx="8120289" cy="275673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F82B8AE-EA3F-3747-9E40-D1D24AE030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8198" y="3918855"/>
              <a:ext cx="3423165" cy="2288092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33A6E6E-052C-C248-880E-9901E7B9291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51798" y="5473335"/>
              <a:ext cx="254981" cy="73152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BE521F7-BBAD-9A4C-BFF7-CD2AD727DF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14731" y="5473335"/>
              <a:ext cx="254981" cy="73152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74AF960-3E64-3046-93F8-DF82501C01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83487" y="5464490"/>
              <a:ext cx="254981" cy="73152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1874369-FAC3-EB47-95E4-5EAFDD7B30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46420" y="5464490"/>
              <a:ext cx="254981" cy="73152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AC1CA93C-08B0-764C-B80D-1277225495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15176" y="5464490"/>
              <a:ext cx="254981" cy="73152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74EE5306-9CB5-2A43-8425-8733EE8D82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78109" y="5464490"/>
              <a:ext cx="254981" cy="73152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EA4B02E-6986-5343-875B-0A09546FDC27}"/>
                </a:ext>
              </a:extLst>
            </p:cNvPr>
            <p:cNvSpPr txBox="1"/>
            <p:nvPr/>
          </p:nvSpPr>
          <p:spPr>
            <a:xfrm>
              <a:off x="3250982" y="6213927"/>
              <a:ext cx="86568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Front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448C26D-A6C0-9D4D-B3B4-27C5BC8B3224}"/>
                </a:ext>
              </a:extLst>
            </p:cNvPr>
            <p:cNvSpPr txBox="1"/>
            <p:nvPr/>
          </p:nvSpPr>
          <p:spPr>
            <a:xfrm>
              <a:off x="8292921" y="6213927"/>
              <a:ext cx="66556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End</a:t>
              </a: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1D3508F9-45BA-1844-9CC9-6428E9D8D3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39866" y="5464104"/>
              <a:ext cx="254981" cy="73152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9E86FE47-555B-7A45-B83A-C3CE7440E45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02799" y="5464104"/>
              <a:ext cx="254981" cy="731520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87A98D07-1168-724B-A7A2-C0AECAF11C10}"/>
              </a:ext>
            </a:extLst>
          </p:cNvPr>
          <p:cNvSpPr txBox="1"/>
          <p:nvPr/>
        </p:nvSpPr>
        <p:spPr>
          <a:xfrm>
            <a:off x="9647865" y="6614044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F8E3DDB-02A1-4045-8B14-97954F0F29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4976" y="4840640"/>
            <a:ext cx="3348924" cy="1463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709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3DDE482-9B8A-4E82-8AAB-87C6AF3B207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216477"/>
            <a:ext cx="9245600" cy="742950"/>
          </a:xfrm>
        </p:spPr>
        <p:txBody>
          <a:bodyPr/>
          <a:lstStyle/>
          <a:p>
            <a:r>
              <a:rPr lang="en-US" dirty="0"/>
              <a:t>Queue (code)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896055-4C9A-4017-AF73-68719122CD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9427"/>
            <a:ext cx="7820025" cy="6286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E3B2E4B-A04F-4379-BEDA-E78390AE3D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654" y="5498922"/>
            <a:ext cx="6945745" cy="2273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049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161920"/>
            <a:ext cx="9245600" cy="742950"/>
          </a:xfrm>
        </p:spPr>
        <p:txBody>
          <a:bodyPr/>
          <a:lstStyle/>
          <a:p>
            <a:r>
              <a:rPr lang="en-US" dirty="0"/>
              <a:t>Queue implementation using a linked list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647865" y="6614044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D30F938-941E-4947-B989-70A62FD5A6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98836"/>
            <a:ext cx="10058400" cy="6920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675899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Slid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Secondary Slid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23185</TotalTime>
  <Words>327</Words>
  <Application>Microsoft Office PowerPoint</Application>
  <PresentationFormat>Custom</PresentationFormat>
  <Paragraphs>109</Paragraphs>
  <Slides>13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23" baseType="lpstr">
      <vt:lpstr>Arial</vt:lpstr>
      <vt:lpstr>Arial Narrow</vt:lpstr>
      <vt:lpstr>Calibri</vt:lpstr>
      <vt:lpstr>Courier</vt:lpstr>
      <vt:lpstr>Droid Sans</vt:lpstr>
      <vt:lpstr>Droid Sans Pro</vt:lpstr>
      <vt:lpstr>OfficinaSansITCStd Book</vt:lpstr>
      <vt:lpstr>Wingdings</vt:lpstr>
      <vt:lpstr>Cover Slide</vt:lpstr>
      <vt:lpstr>Secondary Slide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WINTERAVEN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Debby Winter</dc:creator>
  <cp:lastModifiedBy>Ujjal Bhowmik</cp:lastModifiedBy>
  <cp:revision>1768</cp:revision>
  <cp:lastPrinted>2018-11-06T16:31:16Z</cp:lastPrinted>
  <dcterms:created xsi:type="dcterms:W3CDTF">2014-02-04T22:50:07Z</dcterms:created>
  <dcterms:modified xsi:type="dcterms:W3CDTF">2019-04-09T12:34:47Z</dcterms:modified>
</cp:coreProperties>
</file>